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30C47F-F1CD-48EC-8334-865A14CFF781}" v="4" dt="2023-03-24T08:57:07.6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Klossner" userId="22bc0ee8-0427-479d-9cfb-56bb76c625ef" providerId="ADAL" clId="{9430C47F-F1CD-48EC-8334-865A14CFF781}"/>
    <pc:docChg chg="modSld modMainMaster">
      <pc:chgData name="Jonathan Klossner" userId="22bc0ee8-0427-479d-9cfb-56bb76c625ef" providerId="ADAL" clId="{9430C47F-F1CD-48EC-8334-865A14CFF781}" dt="2023-03-24T08:57:07.619" v="28"/>
      <pc:docMkLst>
        <pc:docMk/>
      </pc:docMkLst>
      <pc:sldChg chg="modNotes">
        <pc:chgData name="Jonathan Klossner" userId="22bc0ee8-0427-479d-9cfb-56bb76c625ef" providerId="ADAL" clId="{9430C47F-F1CD-48EC-8334-865A14CFF781}" dt="2023-03-24T08:36:03.688" v="0"/>
        <pc:sldMkLst>
          <pc:docMk/>
          <pc:sldMk cId="0" sldId="258"/>
        </pc:sldMkLst>
      </pc:sldChg>
      <pc:sldChg chg="modNotes">
        <pc:chgData name="Jonathan Klossner" userId="22bc0ee8-0427-479d-9cfb-56bb76c625ef" providerId="ADAL" clId="{9430C47F-F1CD-48EC-8334-865A14CFF781}" dt="2023-03-24T08:36:03.688" v="0"/>
        <pc:sldMkLst>
          <pc:docMk/>
          <pc:sldMk cId="0" sldId="264"/>
        </pc:sldMkLst>
      </pc:sldChg>
      <pc:sldChg chg="modNotes">
        <pc:chgData name="Jonathan Klossner" userId="22bc0ee8-0427-479d-9cfb-56bb76c625ef" providerId="ADAL" clId="{9430C47F-F1CD-48EC-8334-865A14CFF781}" dt="2023-03-24T08:36:03.688" v="0"/>
        <pc:sldMkLst>
          <pc:docMk/>
          <pc:sldMk cId="0" sldId="265"/>
        </pc:sldMkLst>
      </pc:sldChg>
      <pc:sldChg chg="modNotes">
        <pc:chgData name="Jonathan Klossner" userId="22bc0ee8-0427-479d-9cfb-56bb76c625ef" providerId="ADAL" clId="{9430C47F-F1CD-48EC-8334-865A14CFF781}" dt="2023-03-24T08:36:03.688" v="0"/>
        <pc:sldMkLst>
          <pc:docMk/>
          <pc:sldMk cId="0" sldId="266"/>
        </pc:sldMkLst>
      </pc:sldChg>
      <pc:sldChg chg="modNotes">
        <pc:chgData name="Jonathan Klossner" userId="22bc0ee8-0427-479d-9cfb-56bb76c625ef" providerId="ADAL" clId="{9430C47F-F1CD-48EC-8334-865A14CFF781}" dt="2023-03-24T08:36:03.688" v="0"/>
        <pc:sldMkLst>
          <pc:docMk/>
          <pc:sldMk cId="0" sldId="267"/>
        </pc:sldMkLst>
      </pc:sldChg>
      <pc:sldMasterChg chg="addSp modSp mod modSldLayout">
        <pc:chgData name="Jonathan Klossner" userId="22bc0ee8-0427-479d-9cfb-56bb76c625ef" providerId="ADAL" clId="{9430C47F-F1CD-48EC-8334-865A14CFF781}" dt="2023-03-24T08:57:07.619" v="28"/>
        <pc:sldMasterMkLst>
          <pc:docMk/>
          <pc:sldMasterMk cId="0" sldId="2147483648"/>
        </pc:sldMasterMkLst>
        <pc:picChg chg="add mod">
          <ac:chgData name="Jonathan Klossner" userId="22bc0ee8-0427-479d-9cfb-56bb76c625ef" providerId="ADAL" clId="{9430C47F-F1CD-48EC-8334-865A14CFF781}" dt="2023-03-24T08:36:40.292" v="26" actId="1037"/>
          <ac:picMkLst>
            <pc:docMk/>
            <pc:sldMasterMk cId="0" sldId="2147483648"/>
            <ac:picMk id="7" creationId="{5B4D1F72-FBDA-836A-0039-6DB90511B66F}"/>
          </ac:picMkLst>
        </pc:picChg>
        <pc:picChg chg="add mod">
          <ac:chgData name="Jonathan Klossner" userId="22bc0ee8-0427-479d-9cfb-56bb76c625ef" providerId="ADAL" clId="{9430C47F-F1CD-48EC-8334-865A14CFF781}" dt="2023-03-24T08:57:07.619" v="28"/>
          <ac:picMkLst>
            <pc:docMk/>
            <pc:sldMasterMk cId="0" sldId="2147483648"/>
            <ac:picMk id="8" creationId="{545E13A5-A463-1018-4047-8E924D495AAB}"/>
          </ac:picMkLst>
        </pc:picChg>
        <pc:sldLayoutChg chg="addSp modSp">
          <pc:chgData name="Jonathan Klossner" userId="22bc0ee8-0427-479d-9cfb-56bb76c625ef" providerId="ADAL" clId="{9430C47F-F1CD-48EC-8334-865A14CFF781}" dt="2023-03-24T08:37:44.996" v="27"/>
          <pc:sldLayoutMkLst>
            <pc:docMk/>
            <pc:sldMasterMk cId="0" sldId="2147483648"/>
            <pc:sldLayoutMk cId="0" sldId="2147483649"/>
          </pc:sldLayoutMkLst>
          <pc:picChg chg="add mod">
            <ac:chgData name="Jonathan Klossner" userId="22bc0ee8-0427-479d-9cfb-56bb76c625ef" providerId="ADAL" clId="{9430C47F-F1CD-48EC-8334-865A14CFF781}" dt="2023-03-24T08:37:44.996" v="27"/>
            <ac:picMkLst>
              <pc:docMk/>
              <pc:sldMasterMk cId="0" sldId="2147483648"/>
              <pc:sldLayoutMk cId="0" sldId="2147483649"/>
              <ac:picMk id="7" creationId="{BE810F31-D645-90E0-21E8-2EF4D87C169D}"/>
            </ac:picMkLst>
          </pc:picChg>
          <pc:picChg chg="add mod">
            <ac:chgData name="Jonathan Klossner" userId="22bc0ee8-0427-479d-9cfb-56bb76c625ef" providerId="ADAL" clId="{9430C47F-F1CD-48EC-8334-865A14CFF781}" dt="2023-03-24T08:37:44.996" v="27"/>
            <ac:picMkLst>
              <pc:docMk/>
              <pc:sldMasterMk cId="0" sldId="2147483648"/>
              <pc:sldLayoutMk cId="0" sldId="2147483649"/>
              <ac:picMk id="8" creationId="{5F0FDA75-8D55-603C-5455-F3778ECF9B48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2D49-8196-4444-9F76-13AF5F37FDD3}" type="datetimeFigureOut">
              <a:rPr lang="de-CH" smtClean="0"/>
              <a:t>24.03.2023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862B2-4A50-46A6-B71D-08D69728C9E2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6AEF5-C210-40BD-9951-30A8A2E60BCE}" type="slidenum">
              <a:rPr lang="de-DE"/>
              <a:pPr/>
              <a:t>2</a:t>
            </a:fld>
            <a:endParaRPr lang="de-DE"/>
          </a:p>
        </p:txBody>
      </p:sp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03263"/>
            <a:ext cx="4592637" cy="3443287"/>
          </a:xfrm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404" y="4344866"/>
            <a:ext cx="5483195" cy="4113334"/>
          </a:xfrm>
          <a:ln/>
        </p:spPr>
        <p:txBody>
          <a:bodyPr lIns="91421" tIns="45710" rIns="91421" bIns="45710"/>
          <a:lstStyle/>
          <a:p>
            <a:endParaRPr lang="fr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54F1C1-CE27-449E-9C1B-2158349AC520}" type="slidenum">
              <a:rPr lang="de-DE"/>
              <a:pPr/>
              <a:t>8</a:t>
            </a:fld>
            <a:endParaRPr lang="de-DE"/>
          </a:p>
        </p:txBody>
      </p:sp>
      <p:sp>
        <p:nvSpPr>
          <p:cNvPr id="78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03263"/>
            <a:ext cx="4592637" cy="3443287"/>
          </a:xfrm>
          <a:ln/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754" y="4358054"/>
            <a:ext cx="5039348" cy="4076700"/>
          </a:xfrm>
          <a:ln/>
        </p:spPr>
        <p:txBody>
          <a:bodyPr lIns="91626" tIns="45814" rIns="91626" bIns="458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CD91F-56F2-4F76-A87D-C5E4DD323F30}" type="slidenum">
              <a:rPr lang="de-DE"/>
              <a:pPr/>
              <a:t>9</a:t>
            </a:fld>
            <a:endParaRPr lang="de-DE"/>
          </a:p>
        </p:txBody>
      </p:sp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03263"/>
            <a:ext cx="4592637" cy="3443287"/>
          </a:xfrm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FB17A-6CAB-41BA-A440-911EB32BF7D6}" type="slidenum">
              <a:rPr lang="de-DE"/>
              <a:pPr/>
              <a:t>10</a:t>
            </a:fld>
            <a:endParaRPr lang="de-DE"/>
          </a:p>
        </p:txBody>
      </p:sp>
      <p:sp>
        <p:nvSpPr>
          <p:cNvPr id="90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03263"/>
            <a:ext cx="4592637" cy="3443287"/>
          </a:xfrm>
          <a:ln/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A5DEBA-F2E0-49E7-8C78-4800DEDFEC47}" type="slidenum">
              <a:rPr lang="de-DE"/>
              <a:pPr/>
              <a:t>11</a:t>
            </a:fld>
            <a:endParaRPr lang="de-DE"/>
          </a:p>
        </p:txBody>
      </p:sp>
      <p:sp>
        <p:nvSpPr>
          <p:cNvPr id="90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03263"/>
            <a:ext cx="4592637" cy="3443287"/>
          </a:xfrm>
          <a:ln/>
        </p:spPr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1A28-6483-49BC-B10B-07A2AEC2E2A1}" type="datetimeFigureOut">
              <a:rPr lang="de-CH" smtClean="0"/>
              <a:t>24.03.2023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A94-C700-4A89-8B96-BFE9DABA3EE0}" type="slidenum">
              <a:rPr lang="de-CH" smtClean="0"/>
              <a:t>‹Nr.›</a:t>
            </a:fld>
            <a:endParaRPr lang="de-CH"/>
          </a:p>
        </p:txBody>
      </p:sp>
      <p:pic>
        <p:nvPicPr>
          <p:cNvPr id="7" name="Picture 13" descr="baspo_quer_ohne">
            <a:extLst>
              <a:ext uri="{FF2B5EF4-FFF2-40B4-BE49-F238E27FC236}">
                <a16:creationId xmlns:a16="http://schemas.microsoft.com/office/drawing/2014/main" id="{BE810F31-D645-90E0-21E8-2EF4D87C16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"/>
            <a:ext cx="3657600" cy="509588"/>
          </a:xfrm>
          <a:prstGeom prst="rect">
            <a:avLst/>
          </a:prstGeom>
          <a:noFill/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F0FDA75-8D55-603C-5455-F3778ECF9B4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49977"/>
            <a:ext cx="952633" cy="7716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1A28-6483-49BC-B10B-07A2AEC2E2A1}" type="datetimeFigureOut">
              <a:rPr lang="de-CH" smtClean="0"/>
              <a:t>24.03.2023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A94-C700-4A89-8B96-BFE9DABA3EE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1A28-6483-49BC-B10B-07A2AEC2E2A1}" type="datetimeFigureOut">
              <a:rPr lang="de-CH" smtClean="0"/>
              <a:t>24.03.2023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A94-C700-4A89-8B96-BFE9DABA3EE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3800" y="0"/>
            <a:ext cx="6197600" cy="1066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295400" y="1447800"/>
            <a:ext cx="7472363" cy="219551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95400" y="3795713"/>
            <a:ext cx="7472363" cy="21971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1A28-6483-49BC-B10B-07A2AEC2E2A1}" type="datetimeFigureOut">
              <a:rPr lang="de-CH" smtClean="0"/>
              <a:t>24.03.2023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A94-C700-4A89-8B96-BFE9DABA3EE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1A28-6483-49BC-B10B-07A2AEC2E2A1}" type="datetimeFigureOut">
              <a:rPr lang="de-CH" smtClean="0"/>
              <a:t>24.03.2023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A94-C700-4A89-8B96-BFE9DABA3EE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1A28-6483-49BC-B10B-07A2AEC2E2A1}" type="datetimeFigureOut">
              <a:rPr lang="de-CH" smtClean="0"/>
              <a:t>24.03.2023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A94-C700-4A89-8B96-BFE9DABA3EE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1A28-6483-49BC-B10B-07A2AEC2E2A1}" type="datetimeFigureOut">
              <a:rPr lang="de-CH" smtClean="0"/>
              <a:t>24.03.2023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A94-C700-4A89-8B96-BFE9DABA3EE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1A28-6483-49BC-B10B-07A2AEC2E2A1}" type="datetimeFigureOut">
              <a:rPr lang="de-CH" smtClean="0"/>
              <a:t>24.03.2023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A94-C700-4A89-8B96-BFE9DABA3EE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1A28-6483-49BC-B10B-07A2AEC2E2A1}" type="datetimeFigureOut">
              <a:rPr lang="de-CH" smtClean="0"/>
              <a:t>24.03.2023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A94-C700-4A89-8B96-BFE9DABA3EE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1A28-6483-49BC-B10B-07A2AEC2E2A1}" type="datetimeFigureOut">
              <a:rPr lang="de-CH" smtClean="0"/>
              <a:t>24.03.2023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A94-C700-4A89-8B96-BFE9DABA3EE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1A28-6483-49BC-B10B-07A2AEC2E2A1}" type="datetimeFigureOut">
              <a:rPr lang="de-CH" smtClean="0"/>
              <a:t>24.03.2023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A94-C700-4A89-8B96-BFE9DABA3EE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11A28-6483-49BC-B10B-07A2AEC2E2A1}" type="datetimeFigureOut">
              <a:rPr lang="de-CH" smtClean="0"/>
              <a:t>24.03.2023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B6A94-C700-4A89-8B96-BFE9DABA3EE0}" type="slidenum">
              <a:rPr lang="de-CH" smtClean="0"/>
              <a:t>‹Nr.›</a:t>
            </a:fld>
            <a:endParaRPr lang="de-CH"/>
          </a:p>
        </p:txBody>
      </p:sp>
      <p:pic>
        <p:nvPicPr>
          <p:cNvPr id="7" name="Picture 6" descr="Logo_col_wappen">
            <a:extLst>
              <a:ext uri="{FF2B5EF4-FFF2-40B4-BE49-F238E27FC236}">
                <a16:creationId xmlns:a16="http://schemas.microsoft.com/office/drawing/2014/main" id="{5B4D1F72-FBDA-836A-0039-6DB90511B6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9552" y="675928"/>
            <a:ext cx="26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45E13A5-A463-1018-4047-8E924D495AA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49977"/>
            <a:ext cx="952633" cy="7716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Leiterpersönlichkeiten</a:t>
            </a:r>
          </a:p>
        </p:txBody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J+S lebt von der Persönlichkeit, dem Engagement, der Begeisterung und den Fähigkeiten der</a:t>
            </a:r>
            <a:br>
              <a:rPr lang="de-CH" dirty="0"/>
            </a:br>
            <a:r>
              <a:rPr lang="de-CH" dirty="0"/>
              <a:t>J+S-Leiterinnen und -Leiter. Sie setzen die Kernideen von J+S um.</a:t>
            </a:r>
          </a:p>
          <a:p>
            <a:r>
              <a:rPr lang="de-CH" dirty="0"/>
              <a:t>Kompetenzen</a:t>
            </a:r>
            <a:br>
              <a:rPr lang="de-CH" dirty="0"/>
            </a:br>
            <a:r>
              <a:rPr lang="de-CH" dirty="0"/>
              <a:t>der Leiterpersonen:</a:t>
            </a:r>
          </a:p>
        </p:txBody>
      </p:sp>
      <p:pic>
        <p:nvPicPr>
          <p:cNvPr id="832517" name="Picture 5" descr="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774222"/>
            <a:ext cx="2657624" cy="248846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Methodische Anregungen 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/>
            <a:r>
              <a:rPr lang="de-DE"/>
              <a:t>Commitments mit der Gruppe in vier Schritten ausarbeiten:</a:t>
            </a:r>
          </a:p>
          <a:p>
            <a:pPr marL="914400" lvl="1" indent="-457200">
              <a:buFontTx/>
              <a:buAutoNum type="arabicPeriod"/>
            </a:pPr>
            <a:r>
              <a:rPr lang="de-DE"/>
              <a:t>Den «Puls» der Trainingsgruppe </a:t>
            </a:r>
            <a:r>
              <a:rPr lang="de-DE" b="1">
                <a:solidFill>
                  <a:srgbClr val="FF0A1E"/>
                </a:solidFill>
              </a:rPr>
              <a:t>fühlen</a:t>
            </a:r>
          </a:p>
          <a:p>
            <a:pPr marL="914400" lvl="1" indent="-457200">
              <a:buFontTx/>
              <a:buAutoNum type="arabicPeriod"/>
            </a:pPr>
            <a:r>
              <a:rPr lang="de-DE"/>
              <a:t>Commitments </a:t>
            </a:r>
            <a:r>
              <a:rPr lang="de-DE" b="1">
                <a:solidFill>
                  <a:srgbClr val="FF0A1E"/>
                </a:solidFill>
              </a:rPr>
              <a:t>erarbeiten</a:t>
            </a:r>
          </a:p>
          <a:p>
            <a:pPr marL="914400" lvl="1" indent="-457200">
              <a:buFontTx/>
              <a:buAutoNum type="arabicPeriod"/>
            </a:pPr>
            <a:r>
              <a:rPr lang="de-DE"/>
              <a:t>Commitments </a:t>
            </a:r>
            <a:r>
              <a:rPr lang="de-DE" b="1">
                <a:solidFill>
                  <a:srgbClr val="FF0A1E"/>
                </a:solidFill>
              </a:rPr>
              <a:t>leben</a:t>
            </a:r>
          </a:p>
          <a:p>
            <a:pPr marL="914400" lvl="1" indent="-457200">
              <a:buFontTx/>
              <a:buAutoNum type="arabicPeriod"/>
            </a:pPr>
            <a:r>
              <a:rPr lang="de-DE"/>
              <a:t>Commitments und Rituale </a:t>
            </a:r>
            <a:r>
              <a:rPr lang="de-DE" b="1">
                <a:solidFill>
                  <a:srgbClr val="FF0A1E"/>
                </a:solidFill>
              </a:rPr>
              <a:t>pflegen</a:t>
            </a:r>
          </a:p>
          <a:p>
            <a:pPr marL="495300" indent="-495300"/>
            <a:r>
              <a:rPr lang="de-DE"/>
              <a:t>Dokumentation zu Commitments siehe www.jugendundsport.ch</a:t>
            </a:r>
          </a:p>
          <a:p>
            <a:pPr marL="495300" indent="-495300"/>
            <a:endParaRPr lang="de-DE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Beispiele</a:t>
            </a:r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Verhalten der J+S-Leiterinnen und -Leiter</a:t>
            </a:r>
            <a:endParaRPr lang="de-DE"/>
          </a:p>
          <a:p>
            <a:r>
              <a:rPr lang="de-DE"/>
              <a:t>Führen des J+S-Trainingshandbuches (Planung/Auswertung) und der AWK</a:t>
            </a:r>
          </a:p>
          <a:p>
            <a:r>
              <a:rPr lang="de-DE"/>
              <a:t>Zusammenarbeit im Verein mit dem J+S-Coach</a:t>
            </a:r>
          </a:p>
          <a:p>
            <a:r>
              <a:rPr lang="de-DE"/>
              <a:t>Verhalten im Lager </a:t>
            </a:r>
            <a:r>
              <a:rPr lang="de-CH"/>
              <a:t>–</a:t>
            </a:r>
            <a:r>
              <a:rPr lang="de-DE"/>
              <a:t> Lagerregeln</a:t>
            </a:r>
          </a:p>
          <a:p>
            <a:r>
              <a:rPr lang="en-US"/>
              <a:t>«</a:t>
            </a:r>
            <a:r>
              <a:rPr lang="de-CH"/>
              <a:t>Cool and clean</a:t>
            </a:r>
            <a:r>
              <a:rPr lang="en-US"/>
              <a:t>» </a:t>
            </a:r>
            <a:r>
              <a:rPr lang="de-CH"/>
              <a:t>–</a:t>
            </a:r>
            <a:r>
              <a:rPr lang="en-US"/>
              <a:t> das Präventionsprojekt von Swiss Olympic</a:t>
            </a:r>
            <a:endParaRPr lang="de-DE"/>
          </a:p>
        </p:txBody>
      </p:sp>
      <p:pic>
        <p:nvPicPr>
          <p:cNvPr id="905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229225"/>
            <a:ext cx="4294187" cy="101758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Unser Commitment</a:t>
            </a:r>
          </a:p>
        </p:txBody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DAS schreiben wir uns auf die Fahne</a:t>
            </a:r>
            <a:br>
              <a:rPr lang="de-CH"/>
            </a:br>
            <a:r>
              <a:rPr lang="de-CH"/>
              <a:t>für dieses Modul …</a:t>
            </a:r>
          </a:p>
          <a:p>
            <a:pPr lvl="1"/>
            <a:r>
              <a:rPr lang="de-CH"/>
              <a:t>Unser Verhalten</a:t>
            </a:r>
          </a:p>
          <a:p>
            <a:pPr lvl="1"/>
            <a:r>
              <a:rPr lang="de-CH"/>
              <a:t>Unsere Zusammenarbeit</a:t>
            </a:r>
          </a:p>
          <a:p>
            <a:pPr lvl="1"/>
            <a:r>
              <a:rPr lang="de-CH"/>
              <a:t>Unsere Mitarbeit und Mitwirken</a:t>
            </a:r>
          </a:p>
          <a:p>
            <a:pPr lvl="1"/>
            <a:r>
              <a:rPr lang="de-CH"/>
              <a:t>Unseren Umgang mit Konflikten</a:t>
            </a:r>
          </a:p>
          <a:p>
            <a:pPr lvl="1"/>
            <a:r>
              <a:rPr lang="de-CH"/>
              <a:t>Unsere Kommunikation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Unser Commitment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J+S-Leiterinnen und -Leiter …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/>
              <a:t>sind Persönlichkeiten.</a:t>
            </a:r>
          </a:p>
          <a:p>
            <a:r>
              <a:rPr lang="de-DE"/>
              <a:t>stehen zu Jugend+Sport.</a:t>
            </a:r>
          </a:p>
          <a:p>
            <a:r>
              <a:rPr lang="de-DE"/>
              <a:t>vermitteln altersgerechten Sport.</a:t>
            </a:r>
          </a:p>
          <a:p>
            <a:r>
              <a:rPr lang="de-DE"/>
              <a:t>ermöglichen eindrückliche Erlebnisse.</a:t>
            </a:r>
          </a:p>
          <a:p>
            <a:r>
              <a:rPr lang="de-DE"/>
              <a:t>lassen Raum für Spass und Freude.</a:t>
            </a:r>
          </a:p>
          <a:p>
            <a:r>
              <a:rPr lang="de-DE"/>
              <a:t>pflegen einen respektvollen Umgang.</a:t>
            </a:r>
          </a:p>
          <a:p>
            <a:r>
              <a:rPr lang="de-DE"/>
              <a:t>erhöhen die Bindung der Jugendlichen an den Sport.</a:t>
            </a:r>
          </a:p>
          <a:p>
            <a:r>
              <a:rPr lang="de-DE"/>
              <a:t>erweitern ihre Kompetenzen.</a:t>
            </a:r>
            <a:endParaRPr lang="de-CH">
              <a:sym typeface="Wingdings" pitchFamily="2" charset="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Der Lehrprozess</a:t>
            </a:r>
          </a:p>
        </p:txBody>
      </p:sp>
      <p:sp>
        <p:nvSpPr>
          <p:cNvPr id="1499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295400"/>
            <a:ext cx="7472363" cy="2195513"/>
          </a:xfrm>
        </p:spPr>
        <p:txBody>
          <a:bodyPr/>
          <a:lstStyle/>
          <a:p>
            <a:pPr marL="1588" indent="-1588">
              <a:buFontTx/>
              <a:buNone/>
              <a:tabLst>
                <a:tab pos="5295900" algn="l"/>
                <a:tab pos="5743575" algn="r"/>
              </a:tabLst>
            </a:pPr>
            <a:r>
              <a:rPr lang="de-CH" sz="2200"/>
              <a:t>Der Umgang mit Informationen aus Sicht der Lehrenden</a:t>
            </a:r>
          </a:p>
          <a:p>
            <a:pPr marL="1588" indent="-1588">
              <a:tabLst>
                <a:tab pos="5295900" algn="l"/>
                <a:tab pos="5743575" algn="r"/>
              </a:tabLst>
            </a:pPr>
            <a:r>
              <a:rPr lang="de-CH" sz="2000" b="0"/>
              <a:t> Beobachten</a:t>
            </a:r>
          </a:p>
          <a:p>
            <a:pPr marL="1588" indent="-1588">
              <a:tabLst>
                <a:tab pos="5295900" algn="l"/>
                <a:tab pos="5743575" algn="r"/>
              </a:tabLst>
            </a:pPr>
            <a:r>
              <a:rPr lang="de-CH" sz="2000" b="0"/>
              <a:t> Beurteilen</a:t>
            </a:r>
          </a:p>
          <a:p>
            <a:pPr marL="1588" indent="-1588">
              <a:tabLst>
                <a:tab pos="5295900" algn="l"/>
                <a:tab pos="5743575" algn="r"/>
              </a:tabLst>
            </a:pPr>
            <a:r>
              <a:rPr lang="de-CH" sz="2000" b="0"/>
              <a:t> Beraten</a:t>
            </a:r>
            <a:endParaRPr lang="de-CH" sz="2200"/>
          </a:p>
        </p:txBody>
      </p:sp>
      <p:pic>
        <p:nvPicPr>
          <p:cNvPr id="1499140" name="Picture 4" descr="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0650" y="2711450"/>
            <a:ext cx="4908550" cy="3597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Der Lehrprozess</a:t>
            </a:r>
          </a:p>
        </p:txBody>
      </p:sp>
      <p:sp>
        <p:nvSpPr>
          <p:cNvPr id="150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95400"/>
            <a:ext cx="7237413" cy="4545013"/>
          </a:xfrm>
        </p:spPr>
        <p:txBody>
          <a:bodyPr/>
          <a:lstStyle/>
          <a:p>
            <a:pPr>
              <a:buFontTx/>
              <a:buNone/>
              <a:tabLst>
                <a:tab pos="5295900" algn="l"/>
                <a:tab pos="5743575" algn="r"/>
              </a:tabLst>
            </a:pPr>
            <a:r>
              <a:rPr lang="de-CH" sz="2200"/>
              <a:t>Beobachten</a:t>
            </a:r>
            <a:endParaRPr lang="de-CH"/>
          </a:p>
          <a:p>
            <a:pPr>
              <a:buFontTx/>
              <a:buNone/>
              <a:tabLst>
                <a:tab pos="5295900" algn="l"/>
                <a:tab pos="5743575" algn="r"/>
              </a:tabLst>
            </a:pPr>
            <a:r>
              <a:rPr lang="de-CH" sz="2000" b="0"/>
              <a:t>In dieser Lehrphase gilt:</a:t>
            </a:r>
            <a:endParaRPr lang="de-CH" sz="2000"/>
          </a:p>
          <a:p>
            <a:pPr>
              <a:tabLst>
                <a:tab pos="5295900" algn="l"/>
                <a:tab pos="5743575" algn="r"/>
              </a:tabLst>
            </a:pPr>
            <a:r>
              <a:rPr lang="de-CH" sz="2000" b="0"/>
              <a:t>Lehrende</a:t>
            </a:r>
            <a:r>
              <a:rPr lang="de-CH" sz="2000"/>
              <a:t> </a:t>
            </a:r>
            <a:r>
              <a:rPr lang="de-CH" sz="2000" b="0"/>
              <a:t>konzentrieren sich immer wieder auf die Knotenpunkte eines Bewegungsablaufs und trainieren so auch ihre Beobachtungsfähigkeit!</a:t>
            </a:r>
          </a:p>
          <a:p>
            <a:pPr>
              <a:tabLst>
                <a:tab pos="5295900" algn="l"/>
                <a:tab pos="5743575" algn="r"/>
              </a:tabLst>
            </a:pPr>
            <a:r>
              <a:rPr lang="de-CH" sz="2000" b="0"/>
              <a:t>Die Wahrnehmungsfähigkeit der Lernenden ist gezielt zu fördern!</a:t>
            </a:r>
            <a:endParaRPr lang="de-CH" sz="2000" b="0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Der Lehrprozess</a:t>
            </a:r>
          </a:p>
        </p:txBody>
      </p:sp>
      <p:sp>
        <p:nvSpPr>
          <p:cNvPr id="150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95400"/>
            <a:ext cx="7472363" cy="4545013"/>
          </a:xfrm>
        </p:spPr>
        <p:txBody>
          <a:bodyPr/>
          <a:lstStyle/>
          <a:p>
            <a:pPr>
              <a:buFontTx/>
              <a:buNone/>
              <a:tabLst>
                <a:tab pos="5295900" algn="l"/>
                <a:tab pos="5743575" algn="r"/>
              </a:tabLst>
            </a:pPr>
            <a:r>
              <a:rPr lang="de-CH" sz="2200"/>
              <a:t>Beurteilen</a:t>
            </a:r>
            <a:endParaRPr lang="de-CH"/>
          </a:p>
          <a:p>
            <a:pPr>
              <a:buFontTx/>
              <a:buNone/>
              <a:tabLst>
                <a:tab pos="5295900" algn="l"/>
                <a:tab pos="5743575" algn="r"/>
              </a:tabLst>
            </a:pPr>
            <a:r>
              <a:rPr lang="de-CH" sz="2000" b="0"/>
              <a:t>In dieser Lehrphase gilt:</a:t>
            </a:r>
            <a:endParaRPr lang="de-CH" i="1"/>
          </a:p>
          <a:p>
            <a:pPr>
              <a:tabLst>
                <a:tab pos="5295900" algn="l"/>
                <a:tab pos="5743575" algn="r"/>
              </a:tabLst>
            </a:pPr>
            <a:r>
              <a:rPr lang="de-CH" sz="2000" b="0"/>
              <a:t>Lehrende beurteilen das, was im Zusammenhang mit dem gesetzten Ziel relevant ist!</a:t>
            </a:r>
          </a:p>
          <a:p>
            <a:pPr>
              <a:tabLst>
                <a:tab pos="5295900" algn="l"/>
                <a:tab pos="5743575" algn="r"/>
              </a:tabLst>
            </a:pPr>
            <a:r>
              <a:rPr lang="de-CH" sz="2000" b="0"/>
              <a:t>Den Lernenden muss genügend Zeit für das Verarbeiten zur Verfügung stehen!</a:t>
            </a:r>
            <a:endParaRPr lang="de-CH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Der Lehrprozess</a:t>
            </a:r>
          </a:p>
        </p:txBody>
      </p:sp>
      <p:sp>
        <p:nvSpPr>
          <p:cNvPr id="150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95400"/>
            <a:ext cx="7472363" cy="4545013"/>
          </a:xfrm>
        </p:spPr>
        <p:txBody>
          <a:bodyPr/>
          <a:lstStyle/>
          <a:p>
            <a:pPr>
              <a:buFontTx/>
              <a:buNone/>
              <a:tabLst>
                <a:tab pos="5295900" algn="l"/>
                <a:tab pos="5743575" algn="r"/>
              </a:tabLst>
            </a:pPr>
            <a:r>
              <a:rPr lang="de-CH" sz="2200"/>
              <a:t>Beraten</a:t>
            </a:r>
            <a:endParaRPr lang="de-CH"/>
          </a:p>
          <a:p>
            <a:pPr>
              <a:buFontTx/>
              <a:buNone/>
              <a:tabLst>
                <a:tab pos="5295900" algn="l"/>
                <a:tab pos="5743575" algn="r"/>
              </a:tabLst>
            </a:pPr>
            <a:r>
              <a:rPr lang="de-CH" sz="2000" b="0"/>
              <a:t>In dieser Lehrphase gilt:</a:t>
            </a:r>
            <a:endParaRPr lang="de-CH" sz="2000"/>
          </a:p>
          <a:p>
            <a:pPr>
              <a:tabLst>
                <a:tab pos="5295900" algn="l"/>
                <a:tab pos="5743575" algn="r"/>
              </a:tabLst>
            </a:pPr>
            <a:r>
              <a:rPr lang="de-CH" sz="2000" b="0"/>
              <a:t>Um individuell angemessen beraten zu können, eignen sich Lehrende verschiedene </a:t>
            </a:r>
            <a:r>
              <a:rPr lang="de-CH" sz="2000" b="0">
                <a:cs typeface="Arial" charset="0"/>
              </a:rPr>
              <a:t>«Berater-Sprachen» (verbale, akustische, visuelle und taktile Feedback-Formen) an!</a:t>
            </a:r>
          </a:p>
          <a:p>
            <a:pPr>
              <a:tabLst>
                <a:tab pos="5295900" algn="l"/>
                <a:tab pos="5743575" algn="r"/>
              </a:tabLst>
            </a:pPr>
            <a:r>
              <a:rPr lang="de-CH" sz="2000" b="0">
                <a:cs typeface="Arial" charset="0"/>
              </a:rPr>
              <a:t>Den Lernenden ist viel Zeit für das Umsetzen einzuräumen!</a:t>
            </a:r>
            <a:endParaRPr lang="de-CH" i="1"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/>
              <a:t>Lernen und Lehren im Dialog</a:t>
            </a:r>
          </a:p>
        </p:txBody>
      </p:sp>
      <p:sp>
        <p:nvSpPr>
          <p:cNvPr id="1503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295400"/>
            <a:ext cx="7472363" cy="1295400"/>
          </a:xfrm>
        </p:spPr>
        <p:txBody>
          <a:bodyPr>
            <a:normAutofit lnSpcReduction="10000"/>
          </a:bodyPr>
          <a:lstStyle/>
          <a:p>
            <a:pPr marL="1588" indent="-1588">
              <a:buFontTx/>
              <a:buNone/>
              <a:tabLst>
                <a:tab pos="5295900" algn="l"/>
                <a:tab pos="5743575" algn="r"/>
              </a:tabLst>
            </a:pPr>
            <a:r>
              <a:rPr lang="de-CH" sz="2000" b="0"/>
              <a:t>Ausgewiesene Fachkräfte in ihrer Sportart setzen sich als handlungskompetente Ausbilderinnen und Ausbilder dafür ein, dass aus talentierten Sportler gute Leiter und aus erfahrenen Leiterinnen umsichtige J+S-Expertinnen werden.</a:t>
            </a:r>
            <a:endParaRPr lang="en-US" sz="2000" b="0" i="1">
              <a:cs typeface="Arial" charset="0"/>
            </a:endParaRPr>
          </a:p>
        </p:txBody>
      </p:sp>
      <p:pic>
        <p:nvPicPr>
          <p:cNvPr id="1503236" name="Picture 4" descr="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808288"/>
            <a:ext cx="5715000" cy="3497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CH"/>
              <a:t>J+S-Leiterkurs</a:t>
            </a:r>
            <a:br>
              <a:rPr lang="de-CH"/>
            </a:br>
            <a:br>
              <a:rPr lang="de-CH"/>
            </a:br>
            <a:r>
              <a:rPr lang="de-CH"/>
              <a:t>Commitments</a:t>
            </a:r>
            <a:endParaRPr lang="en-GB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Commitments</a:t>
            </a:r>
            <a:endParaRPr lang="de-DE"/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2200"/>
              <a:t>DAS schreiben wir uns auf die Fahne.</a:t>
            </a:r>
            <a:endParaRPr lang="de-DE" sz="2200"/>
          </a:p>
          <a:p>
            <a:r>
              <a:rPr lang="de-DE" sz="2200"/>
              <a:t>Ein Instrument für das </a:t>
            </a:r>
            <a:r>
              <a:rPr lang="en-US" sz="2200"/>
              <a:t>«</a:t>
            </a:r>
            <a:r>
              <a:rPr lang="de-DE" sz="2200"/>
              <a:t>geordnete</a:t>
            </a:r>
            <a:r>
              <a:rPr lang="en-US" sz="2200"/>
              <a:t>»</a:t>
            </a:r>
            <a:r>
              <a:rPr lang="de-DE" sz="2200"/>
              <a:t> Miteinander.</a:t>
            </a:r>
          </a:p>
          <a:p>
            <a:r>
              <a:rPr lang="de-DE" sz="2200"/>
              <a:t>Commitments bestimmen das Verhalten einer Gruppe und ihrer Mitglieder in ausgewählten Situationen: sei das ein Ritual im Verein, das Verhalten im Vorstand, Umgang mit Alkohol,</a:t>
            </a:r>
            <a:br>
              <a:rPr lang="de-DE" sz="2200"/>
            </a:br>
            <a:r>
              <a:rPr lang="de-DE" sz="2200"/>
              <a:t>Gewalt usw.</a:t>
            </a:r>
          </a:p>
          <a:p>
            <a:r>
              <a:rPr lang="de-DE" sz="2200"/>
              <a:t>Definitionen:</a:t>
            </a:r>
          </a:p>
          <a:p>
            <a:pPr lvl="1"/>
            <a:r>
              <a:rPr lang="de-DE" sz="2000"/>
              <a:t>Commitment: persönliche Stellungnahme, Absichtserklärung, individueller Vorsatz, Versprechen.</a:t>
            </a:r>
          </a:p>
          <a:p>
            <a:pPr lvl="1"/>
            <a:r>
              <a:rPr lang="de-DE" sz="2000"/>
              <a:t>Commitments: gemeinsam getroffene Abmachungen, kollektive Anliegen einer Gruppe.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308dc1f-cf69-45b6-9ca3-ecbda353504a" xsi:nil="true"/>
    <lcf76f155ced4ddcb4097134ff3c332f xmlns="4876d36a-3562-4fa0-8233-066f85fc4fb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421CBCC91587C419D4CF23B09E48114" ma:contentTypeVersion="16" ma:contentTypeDescription="Ein neues Dokument erstellen." ma:contentTypeScope="" ma:versionID="921b08bc521476d2fd6e4e8f379aa0da">
  <xsd:schema xmlns:xsd="http://www.w3.org/2001/XMLSchema" xmlns:xs="http://www.w3.org/2001/XMLSchema" xmlns:p="http://schemas.microsoft.com/office/2006/metadata/properties" xmlns:ns2="4876d36a-3562-4fa0-8233-066f85fc4fbd" xmlns:ns3="9308dc1f-cf69-45b6-9ca3-ecbda353504a" targetNamespace="http://schemas.microsoft.com/office/2006/metadata/properties" ma:root="true" ma:fieldsID="26d43bb388cfb88fc7c748f76a4a6686" ns2:_="" ns3:_="">
    <xsd:import namespace="4876d36a-3562-4fa0-8233-066f85fc4fbd"/>
    <xsd:import namespace="9308dc1f-cf69-45b6-9ca3-ecbda35350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6d36a-3562-4fa0-8233-066f85fc4f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c118ed99-4cda-48c0-b540-2dc2515f93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8dc1f-cf69-45b6-9ca3-ecbda353504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7d6c4f3-e449-40fc-8a8c-a8eecda8c5d1}" ma:internalName="TaxCatchAll" ma:showField="CatchAllData" ma:web="9308dc1f-cf69-45b6-9ca3-ecbda35350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030961-38A3-4107-9E96-6BF01E66816A}">
  <ds:schemaRefs>
    <ds:schemaRef ds:uri="http://schemas.microsoft.com/office/2006/metadata/properties"/>
    <ds:schemaRef ds:uri="http://schemas.microsoft.com/office/infopath/2007/PartnerControls"/>
    <ds:schemaRef ds:uri="9308dc1f-cf69-45b6-9ca3-ecbda353504a"/>
    <ds:schemaRef ds:uri="4876d36a-3562-4fa0-8233-066f85fc4fbd"/>
  </ds:schemaRefs>
</ds:datastoreItem>
</file>

<file path=customXml/itemProps2.xml><?xml version="1.0" encoding="utf-8"?>
<ds:datastoreItem xmlns:ds="http://schemas.openxmlformats.org/officeDocument/2006/customXml" ds:itemID="{242F7E4D-A551-4219-97EA-D57EF806EF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6d36a-3562-4fa0-8233-066f85fc4fbd"/>
    <ds:schemaRef ds:uri="9308dc1f-cf69-45b6-9ca3-ecbda35350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21F0FE-9788-4524-BAFB-E2BDBB528C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Microsoft Office PowerPoint</Application>
  <PresentationFormat>Bildschirmpräsentation (4:3)</PresentationFormat>
  <Paragraphs>68</Paragraphs>
  <Slides>13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6" baseType="lpstr">
      <vt:lpstr>Arial</vt:lpstr>
      <vt:lpstr>Calibri</vt:lpstr>
      <vt:lpstr>Larissa-Design</vt:lpstr>
      <vt:lpstr>Leiterpersönlichkeiten</vt:lpstr>
      <vt:lpstr>J+S-Leiterinnen und -Leiter …</vt:lpstr>
      <vt:lpstr>Der Lehrprozess</vt:lpstr>
      <vt:lpstr>Der Lehrprozess</vt:lpstr>
      <vt:lpstr>Der Lehrprozess</vt:lpstr>
      <vt:lpstr>Der Lehrprozess</vt:lpstr>
      <vt:lpstr>Lernen und Lehren im Dialog</vt:lpstr>
      <vt:lpstr>J+S-Leiterkurs  Commitments</vt:lpstr>
      <vt:lpstr>Commitments</vt:lpstr>
      <vt:lpstr>Methodische Anregungen </vt:lpstr>
      <vt:lpstr>Beispiele</vt:lpstr>
      <vt:lpstr>Unser Commitment</vt:lpstr>
      <vt:lpstr>Unser Commitment</vt:lpstr>
    </vt:vector>
  </TitlesOfParts>
  <Company>Bundesverwaltung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Leiterpersönlichkeiten</dc:title>
  <dc:creator>U80810322</dc:creator>
  <cp:lastModifiedBy>Jonathan Klossner</cp:lastModifiedBy>
  <cp:revision>1</cp:revision>
  <dcterms:created xsi:type="dcterms:W3CDTF">2013-03-22T08:58:52Z</dcterms:created>
  <dcterms:modified xsi:type="dcterms:W3CDTF">2023-03-24T08:57:16Z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0x010100D421CBCC91587C419D4CF23B09E48114</vt:lpwstr>
  </property>
  <property fmtid="{D5CDD505-2E9C-101B-9397-08002B2CF9AE}" pid="3" name="MediaServiceImageTags">
    <vt:lpwstr/>
  </property>
</Properties>
</file>